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t>2015-03-06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orearth.net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>
                <a:latin typeface="+mj-ea"/>
                <a:cs typeface="Times New Roman" panose="02020603050405020304" pitchFamily="18" charset="0"/>
              </a:rPr>
              <a:t>유기</a:t>
            </a:r>
            <a:r>
              <a:rPr lang="ko-KR" altLang="en-US" dirty="0" smtClean="0">
                <a:latin typeface="+mj-ea"/>
                <a:cs typeface="Times New Roman" panose="02020603050405020304" pitchFamily="18" charset="0"/>
              </a:rPr>
              <a:t>지구화학</a:t>
            </a:r>
            <a:endParaRPr lang="ko-KR" altLang="en-US" dirty="0">
              <a:latin typeface="+mj-ea"/>
              <a:cs typeface="Times New Roman" panose="02020603050405020304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188059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5733256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유재영</a:t>
            </a:r>
            <a:endParaRPr lang="en-US" altLang="ko-KR" sz="2000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  <a:p>
            <a:endParaRPr lang="en-US" altLang="ko-KR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  <a:p>
            <a:r>
              <a:rPr lang="ko-KR" altLang="en-US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강원대학교 지질학과</a:t>
            </a:r>
            <a:endParaRPr lang="en-US" altLang="ko-KR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교과목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담당 교수</a:t>
            </a:r>
            <a:r>
              <a:rPr lang="en-US" altLang="ko-KR" dirty="0" smtClean="0"/>
              <a:t>: </a:t>
            </a:r>
            <a:r>
              <a:rPr lang="ko-KR" altLang="en-US" dirty="0" smtClean="0"/>
              <a:t>유재영</a:t>
            </a:r>
            <a:endParaRPr lang="en-US" altLang="ko-KR" dirty="0" smtClean="0"/>
          </a:p>
          <a:p>
            <a:pPr lvl="1"/>
            <a:r>
              <a:rPr lang="en-US" altLang="ko-KR" sz="2400" dirty="0" smtClean="0">
                <a:hlinkClick r:id="rId2"/>
              </a:rPr>
              <a:t>jyu@kangwon.ac.kr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전화</a:t>
            </a:r>
            <a:r>
              <a:rPr lang="en-US" altLang="ko-KR" sz="2400" dirty="0" smtClean="0"/>
              <a:t>: 8557</a:t>
            </a:r>
          </a:p>
          <a:p>
            <a:pPr lvl="1"/>
            <a:r>
              <a:rPr lang="ko-KR" altLang="en-US" sz="2400" dirty="0" smtClean="0"/>
              <a:t>연구실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자</a:t>
            </a:r>
            <a:r>
              <a:rPr lang="en-US" altLang="ko-KR" sz="2400" dirty="0" smtClean="0"/>
              <a:t>3-212</a:t>
            </a:r>
          </a:p>
          <a:p>
            <a:pPr lvl="1"/>
            <a:endParaRPr lang="en-US" altLang="ko-KR" sz="2400" dirty="0" smtClean="0"/>
          </a:p>
          <a:p>
            <a:r>
              <a:rPr lang="ko-KR" altLang="en-US" dirty="0" smtClean="0"/>
              <a:t>강의 자료</a:t>
            </a:r>
            <a:r>
              <a:rPr lang="en-US" altLang="ko-KR" dirty="0" smtClean="0"/>
              <a:t>  </a:t>
            </a:r>
          </a:p>
          <a:p>
            <a:pPr lvl="1"/>
            <a:r>
              <a:rPr lang="en-US" altLang="ko-KR" sz="2400" dirty="0" smtClean="0">
                <a:hlinkClick r:id="rId3"/>
              </a:rPr>
              <a:t>http://geochemistry.korearth.net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r>
              <a:rPr lang="ko-KR" altLang="en-US" dirty="0" smtClean="0"/>
              <a:t>교재</a:t>
            </a:r>
            <a:endParaRPr lang="en-US" altLang="ko-KR" dirty="0" smtClean="0"/>
          </a:p>
          <a:p>
            <a:pPr lvl="1"/>
            <a:r>
              <a:rPr lang="ko-KR" altLang="en-US" sz="2400" dirty="0" smtClean="0">
                <a:hlinkClick r:id="rId4"/>
              </a:rPr>
              <a:t>없음</a:t>
            </a:r>
            <a:endParaRPr lang="en-US" altLang="ko-KR" sz="2400" dirty="0" smtClean="0">
              <a:hlinkClick r:id="rId4"/>
            </a:endParaRPr>
          </a:p>
          <a:p>
            <a:pPr lvl="1"/>
            <a:r>
              <a:rPr lang="ko-KR" altLang="en-US" sz="2400" dirty="0" smtClean="0">
                <a:hlinkClick r:id="rId4"/>
              </a:rPr>
              <a:t>참고문헌</a:t>
            </a:r>
            <a:r>
              <a:rPr lang="en-US" altLang="ko-KR" sz="2000" dirty="0" smtClean="0">
                <a:hlinkClick r:id="rId4"/>
              </a:rPr>
              <a:t>: </a:t>
            </a:r>
            <a:r>
              <a:rPr lang="en-US" dirty="0"/>
              <a:t>Petroleum formation and occurrence (</a:t>
            </a:r>
            <a:r>
              <a:rPr lang="en-US" dirty="0" err="1"/>
              <a:t>Tissot</a:t>
            </a:r>
            <a:r>
              <a:rPr lang="en-US" dirty="0"/>
              <a:t> &amp; </a:t>
            </a:r>
            <a:r>
              <a:rPr lang="en-US" dirty="0" err="1"/>
              <a:t>Welte</a:t>
            </a:r>
            <a:r>
              <a:rPr lang="en-US" dirty="0"/>
              <a:t>, Springer-</a:t>
            </a:r>
            <a:r>
              <a:rPr lang="en-US" dirty="0" err="1"/>
              <a:t>Verlag</a:t>
            </a:r>
            <a:r>
              <a:rPr lang="en-US" dirty="0"/>
              <a:t>), </a:t>
            </a:r>
            <a:r>
              <a:rPr lang="en-US" dirty="0" smtClean="0"/>
              <a:t>Geochemistry </a:t>
            </a:r>
            <a:r>
              <a:rPr lang="en-US" dirty="0"/>
              <a:t>in petroleum exploration (</a:t>
            </a:r>
            <a:r>
              <a:rPr lang="en-US" dirty="0" err="1"/>
              <a:t>Waples</a:t>
            </a:r>
            <a:r>
              <a:rPr lang="en-US" dirty="0"/>
              <a:t>, </a:t>
            </a:r>
            <a:r>
              <a:rPr lang="en-US" dirty="0" err="1"/>
              <a:t>Klwer</a:t>
            </a:r>
            <a:r>
              <a:rPr lang="en-US" dirty="0"/>
              <a:t> Academic Pub.) </a:t>
            </a:r>
          </a:p>
          <a:p>
            <a:pPr lvl="1"/>
            <a:endParaRPr lang="en-US" altLang="ko-KR" sz="2400" dirty="0">
              <a:hlinkClick r:id="rId4"/>
            </a:endParaRPr>
          </a:p>
          <a:p>
            <a:r>
              <a:rPr lang="ko-KR" altLang="en-US" dirty="0" smtClean="0"/>
              <a:t>성적 평가</a:t>
            </a:r>
            <a:endParaRPr lang="en-US" altLang="ko-KR" dirty="0"/>
          </a:p>
          <a:p>
            <a:pPr lvl="1"/>
            <a:r>
              <a:rPr lang="ko-KR" altLang="en-US" dirty="0" smtClean="0"/>
              <a:t>중간</a:t>
            </a:r>
            <a:r>
              <a:rPr lang="en-US" altLang="ko-KR" dirty="0" smtClean="0"/>
              <a:t>(30%)+</a:t>
            </a:r>
            <a:r>
              <a:rPr lang="ko-KR" altLang="en-US" dirty="0" smtClean="0"/>
              <a:t>기말</a:t>
            </a:r>
            <a:r>
              <a:rPr lang="en-US" altLang="ko-KR" dirty="0" smtClean="0"/>
              <a:t>(30%)+</a:t>
            </a:r>
            <a:r>
              <a:rPr lang="ko-KR" altLang="en-US" dirty="0" smtClean="0"/>
              <a:t>실험</a:t>
            </a:r>
            <a:r>
              <a:rPr lang="en-US" altLang="ko-KR" dirty="0" smtClean="0"/>
              <a:t>(30%)+</a:t>
            </a:r>
            <a:r>
              <a:rPr lang="ko-KR" altLang="en-US" dirty="0" smtClean="0"/>
              <a:t>출석</a:t>
            </a:r>
            <a:r>
              <a:rPr lang="en-US" altLang="ko-KR" dirty="0" smtClean="0"/>
              <a:t>(10%)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강의 계획</a:t>
            </a:r>
            <a:endParaRPr 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256356"/>
              </p:ext>
            </p:extLst>
          </p:nvPr>
        </p:nvGraphicFramePr>
        <p:xfrm>
          <a:off x="1187625" y="1386559"/>
          <a:ext cx="6840759" cy="5354809"/>
        </p:xfrm>
        <a:graphic>
          <a:graphicData uri="http://schemas.openxmlformats.org/drawingml/2006/table">
            <a:tbl>
              <a:tblPr/>
              <a:tblGrid>
                <a:gridCol w="621889"/>
                <a:gridCol w="3109435"/>
                <a:gridCol w="3109435"/>
              </a:tblGrid>
              <a:tr h="38501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Week No.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E0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</a:rPr>
                        <a:t>Lecture title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E0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Assignment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E0FA"/>
                    </a:solidFill>
                  </a:tcPr>
                </a:tc>
              </a:tr>
              <a:tr h="32691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1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서론</a:t>
                      </a:r>
                      <a:r>
                        <a:rPr lang="en-US" altLang="ko-KR" sz="800" dirty="0">
                          <a:effectLst/>
                        </a:rPr>
                        <a:t>, </a:t>
                      </a:r>
                      <a:r>
                        <a:rPr lang="ko-KR" altLang="en-US" sz="800" dirty="0">
                          <a:effectLst/>
                        </a:rPr>
                        <a:t>강의소개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Introduction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중간 프로젝트 주제 정하기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Determining the subject of the midterm project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26881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2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유기화학의 기초 </a:t>
                      </a:r>
                      <a:r>
                        <a:rPr lang="en-US" altLang="ko-KR" sz="800" dirty="0">
                          <a:effectLst/>
                        </a:rPr>
                        <a:t>&lt;/</a:t>
                      </a:r>
                      <a:r>
                        <a:rPr lang="en-US" sz="800" dirty="0" err="1">
                          <a:effectLst/>
                        </a:rPr>
                        <a:t>br</a:t>
                      </a:r>
                      <a:r>
                        <a:rPr lang="en-US" sz="800" dirty="0">
                          <a:effectLst/>
                        </a:rPr>
                        <a:t>&gt; Basic organic geochemistry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유기물 </a:t>
                      </a:r>
                      <a:r>
                        <a:rPr lang="ko-KR" altLang="en-US" sz="800" dirty="0" err="1">
                          <a:effectLst/>
                        </a:rPr>
                        <a:t>명명법</a:t>
                      </a:r>
                      <a:r>
                        <a:rPr lang="ko-KR" altLang="en-US" sz="800" dirty="0">
                          <a:effectLst/>
                        </a:rPr>
                        <a:t>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 err="1">
                          <a:effectLst/>
                        </a:rPr>
                        <a:t>Namiming</a:t>
                      </a:r>
                      <a:r>
                        <a:rPr lang="en-US" sz="800" dirty="0">
                          <a:effectLst/>
                        </a:rPr>
                        <a:t> organic compounds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26881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3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생물에 의한 유기물 생성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altLang="ko-KR" sz="800">
                          <a:effectLst/>
                        </a:rPr>
                        <a:t>Biogenic organic matter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스테레오 화학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Stereochemistry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32691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4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탄소 순환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Carbon cycle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지권에서의 탄소 순환 조사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Study carbon cycle in the geosphere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443115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5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유기지구화학에서 사용하는 분석법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Analytical methods in organic geochemistry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 err="1">
                          <a:effectLst/>
                        </a:rPr>
                        <a:t>크로마토그라프</a:t>
                      </a:r>
                      <a:r>
                        <a:rPr lang="ko-KR" altLang="en-US" sz="800" dirty="0">
                          <a:effectLst/>
                        </a:rPr>
                        <a:t> 및 질량분석기의 이해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Understanding chromatography and mass spectrometry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385013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6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퇴적 유기물의 화학 조성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Chemical compositions of sedimentary organic matter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퇴적유기물의 진화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Evolution of sedimentary organic matter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210708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7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바이오마커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Biomarkers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유기물 분리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Separation of organic matter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32691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8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중간고사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Midterm exam.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중간 프로젝트 발표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Presentation of the midterm project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32691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9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초기 속성작용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Early diagenesis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최종 프로젝트 주제 정하기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Determining the subject of the final project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385013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10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케로젠의 형성과 조성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Formation and composition of kerogen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 err="1">
                          <a:effectLst/>
                        </a:rPr>
                        <a:t>지권내</a:t>
                      </a:r>
                      <a:r>
                        <a:rPr lang="ko-KR" altLang="en-US" sz="800" dirty="0">
                          <a:effectLst/>
                        </a:rPr>
                        <a:t> 유기물의 분류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 err="1">
                          <a:effectLst/>
                        </a:rPr>
                        <a:t>Classfication</a:t>
                      </a:r>
                      <a:r>
                        <a:rPr lang="en-US" sz="800" dirty="0">
                          <a:effectLst/>
                        </a:rPr>
                        <a:t> of the organic matter in the geosphere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385013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11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케로젠과 바이튜민의 열적 변화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Thermal alteration of kerogen and bitumen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 err="1">
                          <a:effectLst/>
                        </a:rPr>
                        <a:t>바이튜민</a:t>
                      </a:r>
                      <a:r>
                        <a:rPr lang="ko-KR" altLang="en-US" sz="800" dirty="0">
                          <a:effectLst/>
                        </a:rPr>
                        <a:t> 분리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Separation of </a:t>
                      </a:r>
                      <a:r>
                        <a:rPr lang="en-US" sz="800" dirty="0" err="1">
                          <a:effectLst/>
                        </a:rPr>
                        <a:t>bitumens</a:t>
                      </a:r>
                      <a:r>
                        <a:rPr lang="en-US" sz="800" dirty="0">
                          <a:effectLst/>
                        </a:rPr>
                        <a:t>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32691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12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석유</a:t>
                      </a:r>
                      <a:r>
                        <a:rPr lang="en-US" altLang="ko-KR" sz="800">
                          <a:effectLst/>
                        </a:rPr>
                        <a:t>, </a:t>
                      </a:r>
                      <a:r>
                        <a:rPr lang="ko-KR" altLang="en-US" sz="800">
                          <a:effectLst/>
                        </a:rPr>
                        <a:t>석탄 가스의 기원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Origin of petroleum, natural gas,and coal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석유 석탄 및 가스의 분포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Distribution of petroleum, coal, and natural gas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32691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13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유기지구화학에서의 동위원소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Isotopes in Organic Geochemistry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동위원소 분석 및 조성 표시법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Analytic method and notation of isotopes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210708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14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근원암의 평가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Source rock evaluation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 err="1">
                          <a:effectLst/>
                        </a:rPr>
                        <a:t>저류암의</a:t>
                      </a:r>
                      <a:r>
                        <a:rPr lang="ko-KR" altLang="en-US" sz="800" dirty="0">
                          <a:effectLst/>
                        </a:rPr>
                        <a:t> 조건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Conditions for reservoir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  <a:tr h="26881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15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>
                          <a:effectLst/>
                        </a:rPr>
                        <a:t>기말고사 </a:t>
                      </a:r>
                      <a:br>
                        <a:rPr lang="ko-KR" altLang="en-US" sz="800">
                          <a:effectLst/>
                        </a:rPr>
                      </a:br>
                      <a:r>
                        <a:rPr lang="en-US" sz="800">
                          <a:effectLst/>
                        </a:rPr>
                        <a:t>Final exam. 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800" dirty="0">
                          <a:effectLst/>
                        </a:rPr>
                        <a:t>최종프로젝트 발표 </a:t>
                      </a:r>
                      <a:br>
                        <a:rPr lang="ko-KR" alt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Presentation of the final project</a:t>
                      </a:r>
                    </a:p>
                  </a:txBody>
                  <a:tcPr marL="19097" marR="19097" marT="19097" marB="190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7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9651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각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36</TotalTime>
  <Words>182</Words>
  <Application>Microsoft Office PowerPoint</Application>
  <PresentationFormat>화면 슬라이드 쇼(4:3)</PresentationFormat>
  <Paragraphs>69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모듈</vt:lpstr>
      <vt:lpstr>유기지구화학</vt:lpstr>
      <vt:lpstr>교과목 정보</vt:lpstr>
      <vt:lpstr>강의 계획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9</cp:revision>
  <dcterms:created xsi:type="dcterms:W3CDTF">2012-03-04T11:34:30Z</dcterms:created>
  <dcterms:modified xsi:type="dcterms:W3CDTF">2015-03-06T03:34:54Z</dcterms:modified>
</cp:coreProperties>
</file>